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amp;ehk=Gkgf4IJOM3Ym8"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9"/>
  </p:sldMasterIdLst>
  <p:notesMasterIdLst>
    <p:notesMasterId r:id="rId49"/>
  </p:notesMasterIdLst>
  <p:handoutMasterIdLst>
    <p:handoutMasterId r:id="rId50"/>
  </p:handoutMasterIdLst>
  <p:sldIdLst>
    <p:sldId id="283" r:id="rId20"/>
    <p:sldId id="312" r:id="rId21"/>
    <p:sldId id="318" r:id="rId22"/>
    <p:sldId id="311" r:id="rId23"/>
    <p:sldId id="309" r:id="rId24"/>
    <p:sldId id="310" r:id="rId25"/>
    <p:sldId id="319" r:id="rId26"/>
    <p:sldId id="313" r:id="rId27"/>
    <p:sldId id="293" r:id="rId28"/>
    <p:sldId id="290" r:id="rId29"/>
    <p:sldId id="294" r:id="rId30"/>
    <p:sldId id="295" r:id="rId31"/>
    <p:sldId id="298" r:id="rId32"/>
    <p:sldId id="316" r:id="rId33"/>
    <p:sldId id="299" r:id="rId34"/>
    <p:sldId id="297" r:id="rId35"/>
    <p:sldId id="303" r:id="rId36"/>
    <p:sldId id="308" r:id="rId37"/>
    <p:sldId id="300" r:id="rId38"/>
    <p:sldId id="301" r:id="rId39"/>
    <p:sldId id="302" r:id="rId40"/>
    <p:sldId id="317" r:id="rId41"/>
    <p:sldId id="307" r:id="rId42"/>
    <p:sldId id="304" r:id="rId43"/>
    <p:sldId id="305" r:id="rId44"/>
    <p:sldId id="306" r:id="rId45"/>
    <p:sldId id="315" r:id="rId46"/>
    <p:sldId id="314" r:id="rId47"/>
    <p:sldId id="257"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12"/>
            <p14:sldId id="318"/>
            <p14:sldId id="311"/>
            <p14:sldId id="309"/>
            <p14:sldId id="310"/>
            <p14:sldId id="319"/>
            <p14:sldId id="313"/>
            <p14:sldId id="293"/>
            <p14:sldId id="290"/>
            <p14:sldId id="294"/>
            <p14:sldId id="295"/>
            <p14:sldId id="298"/>
            <p14:sldId id="316"/>
            <p14:sldId id="299"/>
            <p14:sldId id="297"/>
            <p14:sldId id="303"/>
            <p14:sldId id="308"/>
            <p14:sldId id="300"/>
            <p14:sldId id="301"/>
            <p14:sldId id="302"/>
            <p14:sldId id="317"/>
            <p14:sldId id="307"/>
            <p14:sldId id="304"/>
            <p14:sldId id="305"/>
            <p14:sldId id="306"/>
            <p14:sldId id="315"/>
            <p14:sldId id="31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hristopher Harrison" initials="CH" lastIdx="1" clrIdx="4">
    <p:extLst>
      <p:ext uri="{19B8F6BF-5375-455C-9EA6-DF929625EA0E}">
        <p15:presenceInfo xmlns:p15="http://schemas.microsoft.com/office/powerpoint/2012/main" userId="S-1-5-21-2127521184-1604012920-1887927527-146173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autoAdjust="0"/>
    <p:restoredTop sz="71007" autoAdjust="0"/>
  </p:normalViewPr>
  <p:slideViewPr>
    <p:cSldViewPr>
      <p:cViewPr varScale="1">
        <p:scale>
          <a:sx n="71" d="100"/>
          <a:sy n="71" d="100"/>
        </p:scale>
        <p:origin x="897" y="2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8" Type="http://schemas.openxmlformats.org/officeDocument/2006/relationships/customXml" Target="../customXml/item8.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8/5/2018 3:12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8/5/2018 11:46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8/5/2018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9236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526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8/5/2018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93150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55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01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98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0514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87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894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8/5/2018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2955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8/5/2018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5334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8/5/2018 11:46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9</a:t>
            </a:fld>
            <a:endParaRPr lang="en-US" sz="1800" kern="0" dirty="0">
              <a:solidFill>
                <a:sysClr val="windowText" lastClr="000000"/>
              </a:solidFill>
            </a:endParaRPr>
          </a:p>
        </p:txBody>
      </p:sp>
    </p:spTree>
    <p:extLst>
      <p:ext uri="{BB962C8B-B14F-4D97-AF65-F5344CB8AC3E}">
        <p14:creationId xmlns:p14="http://schemas.microsoft.com/office/powerpoint/2010/main" val="67803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6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8/5/2018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3758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8/5/2018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5338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75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Project Murphy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8/5/2018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57310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1.png"/><Relationship Id="rId2" Type="http://schemas.openxmlformats.org/officeDocument/2006/relationships/customXml" Target="../../customXml/item3.xml"/><Relationship Id="rId1" Type="http://schemas.openxmlformats.org/officeDocument/2006/relationships/customXml" Target="../../customXml/item13.xml"/><Relationship Id="rId6" Type="http://schemas.openxmlformats.org/officeDocument/2006/relationships/slideMaster" Target="../slideMasters/slideMaster1.xml"/><Relationship Id="rId5" Type="http://schemas.openxmlformats.org/officeDocument/2006/relationships/customXml" Target="../../customXml/item9.xml"/><Relationship Id="rId4" Type="http://schemas.openxmlformats.org/officeDocument/2006/relationships/customXml" Target="../../customXml/item10.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2.xml"/><Relationship Id="rId7" Type="http://schemas.openxmlformats.org/officeDocument/2006/relationships/image" Target="../media/image1.png"/><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16.xml"/><Relationship Id="rId4" Type="http://schemas.openxmlformats.org/officeDocument/2006/relationships/customXml" Target="../../customXml/item1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2.png"/><Relationship Id="rId2" Type="http://schemas.openxmlformats.org/officeDocument/2006/relationships/customXml" Target="../../customXml/item15.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customXml" Target="../../customXml/item4.xml"/><Relationship Id="rId4" Type="http://schemas.openxmlformats.org/officeDocument/2006/relationships/customXml" Target="../../customXml/item18.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850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1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1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1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091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59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236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7.xml"/><Relationship Id="rId21" Type="http://schemas.openxmlformats.org/officeDocument/2006/relationships/slideLayout" Target="../slideLayouts/slideLayout21.xml"/><Relationship Id="rId34" Type="http://schemas.openxmlformats.org/officeDocument/2006/relationships/tags" Target="../tags/tag2.xml"/><Relationship Id="rId42" Type="http://schemas.openxmlformats.org/officeDocument/2006/relationships/tags" Target="../tags/tag10.xml"/><Relationship Id="rId47" Type="http://schemas.openxmlformats.org/officeDocument/2006/relationships/tags" Target="../tags/tag15.xml"/><Relationship Id="rId50" Type="http://schemas.openxmlformats.org/officeDocument/2006/relationships/tags" Target="../tags/tag18.xml"/><Relationship Id="rId55" Type="http://schemas.openxmlformats.org/officeDocument/2006/relationships/tags" Target="../tags/tag23.xml"/><Relationship Id="rId63" Type="http://schemas.openxmlformats.org/officeDocument/2006/relationships/tags" Target="../tags/tag31.xml"/><Relationship Id="rId68" Type="http://schemas.openxmlformats.org/officeDocument/2006/relationships/tags" Target="../tags/tag36.xml"/><Relationship Id="rId7" Type="http://schemas.openxmlformats.org/officeDocument/2006/relationships/slideLayout" Target="../slideLayouts/slideLayout7.xml"/><Relationship Id="rId71" Type="http://schemas.openxmlformats.org/officeDocument/2006/relationships/tags" Target="../tags/tag3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5.xml"/><Relationship Id="rId40" Type="http://schemas.openxmlformats.org/officeDocument/2006/relationships/tags" Target="../tags/tag8.xml"/><Relationship Id="rId45" Type="http://schemas.openxmlformats.org/officeDocument/2006/relationships/tags" Target="../tags/tag13.xml"/><Relationship Id="rId53" Type="http://schemas.openxmlformats.org/officeDocument/2006/relationships/tags" Target="../tags/tag21.xml"/><Relationship Id="rId58" Type="http://schemas.openxmlformats.org/officeDocument/2006/relationships/tags" Target="../tags/tag26.xml"/><Relationship Id="rId66" Type="http://schemas.openxmlformats.org/officeDocument/2006/relationships/tags" Target="../tags/tag3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4.xml"/><Relationship Id="rId49" Type="http://schemas.openxmlformats.org/officeDocument/2006/relationships/tags" Target="../tags/tag17.xml"/><Relationship Id="rId57" Type="http://schemas.openxmlformats.org/officeDocument/2006/relationships/tags" Target="../tags/tag25.xml"/><Relationship Id="rId61" Type="http://schemas.openxmlformats.org/officeDocument/2006/relationships/tags" Target="../tags/tag2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2.xml"/><Relationship Id="rId52" Type="http://schemas.openxmlformats.org/officeDocument/2006/relationships/tags" Target="../tags/tag20.xml"/><Relationship Id="rId60" Type="http://schemas.openxmlformats.org/officeDocument/2006/relationships/tags" Target="../tags/tag28.xml"/><Relationship Id="rId65" Type="http://schemas.openxmlformats.org/officeDocument/2006/relationships/tags" Target="../tags/tag3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 Id="rId43" Type="http://schemas.openxmlformats.org/officeDocument/2006/relationships/tags" Target="../tags/tag11.xml"/><Relationship Id="rId48" Type="http://schemas.openxmlformats.org/officeDocument/2006/relationships/tags" Target="../tags/tag16.xml"/><Relationship Id="rId56" Type="http://schemas.openxmlformats.org/officeDocument/2006/relationships/tags" Target="../tags/tag24.xml"/><Relationship Id="rId64" Type="http://schemas.openxmlformats.org/officeDocument/2006/relationships/tags" Target="../tags/tag32.xml"/><Relationship Id="rId69" Type="http://schemas.openxmlformats.org/officeDocument/2006/relationships/tags" Target="../tags/tag37.xml"/><Relationship Id="rId8" Type="http://schemas.openxmlformats.org/officeDocument/2006/relationships/slideLayout" Target="../slideLayouts/slideLayout8.xml"/><Relationship Id="rId51" Type="http://schemas.openxmlformats.org/officeDocument/2006/relationships/tags" Target="../tags/tag19.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1.xml"/><Relationship Id="rId38" Type="http://schemas.openxmlformats.org/officeDocument/2006/relationships/tags" Target="../tags/tag6.xml"/><Relationship Id="rId46" Type="http://schemas.openxmlformats.org/officeDocument/2006/relationships/tags" Target="../tags/tag14.xml"/><Relationship Id="rId59" Type="http://schemas.openxmlformats.org/officeDocument/2006/relationships/tags" Target="../tags/tag27.xml"/><Relationship Id="rId67" Type="http://schemas.openxmlformats.org/officeDocument/2006/relationships/tags" Target="../tags/tag35.xml"/><Relationship Id="rId20" Type="http://schemas.openxmlformats.org/officeDocument/2006/relationships/slideLayout" Target="../slideLayouts/slideLayout20.xml"/><Relationship Id="rId41" Type="http://schemas.openxmlformats.org/officeDocument/2006/relationships/tags" Target="../tags/tag9.xml"/><Relationship Id="rId54" Type="http://schemas.openxmlformats.org/officeDocument/2006/relationships/tags" Target="../tags/tag22.xml"/><Relationship Id="rId62" Type="http://schemas.openxmlformats.org/officeDocument/2006/relationships/tags" Target="../tags/tag30.xml"/><Relationship Id="rId70" Type="http://schemas.openxmlformats.org/officeDocument/2006/relationships/tags" Target="../tags/tag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3"/>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4"/>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5"/>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6"/>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7"/>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8"/>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9"/>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40"/>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1"/>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2"/>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3"/>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4"/>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5"/>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6"/>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7"/>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8"/>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9"/>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50"/>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1"/>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2"/>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3"/>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4"/>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5"/>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6"/>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7"/>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8"/>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9"/>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60"/>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1"/>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2"/>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3"/>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4"/>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5"/>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6"/>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7"/>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8"/>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9"/>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70"/>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1"/>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 id="2147484216" r:id="rId31"/>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amp;ehk=Gkgf4IJOM3Ym8"/><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Bots in the real world</a:t>
            </a:r>
          </a:p>
        </p:txBody>
      </p:sp>
      <p:sp>
        <p:nvSpPr>
          <p:cNvPr id="3" name="Text Placeholder 2">
            <a:extLst>
              <a:ext uri="{FF2B5EF4-FFF2-40B4-BE49-F238E27FC236}">
                <a16:creationId xmlns:a16="http://schemas.microsoft.com/office/drawing/2014/main" id="{1F07379C-D1D9-46D8-BCDA-C9DB9109041E}"/>
              </a:ext>
            </a:extLst>
          </p:cNvPr>
          <p:cNvSpPr>
            <a:spLocks noGrp="1"/>
          </p:cNvSpPr>
          <p:nvPr>
            <p:ph type="body" sz="quarter" idx="12"/>
          </p:nvPr>
        </p:nvSpPr>
        <p:spPr>
          <a:xfrm>
            <a:off x="274638" y="4259262"/>
            <a:ext cx="8436348" cy="914400"/>
          </a:xfrm>
        </p:spPr>
        <p:txBody>
          <a:bodyPr/>
          <a:lstStyle/>
          <a:p>
            <a:r>
              <a:rPr lang="en-US" dirty="0"/>
              <a:t>Christopher Harrison</a:t>
            </a:r>
          </a:p>
          <a:p>
            <a:r>
              <a:rPr lang="en-US" dirty="0"/>
              <a:t>SDE, DX, Microsoft</a:t>
            </a:r>
          </a:p>
          <a:p>
            <a:r>
              <a:rPr lang="en-US" dirty="0"/>
              <a:t>@</a:t>
            </a:r>
            <a:r>
              <a:rPr lang="en-US" dirty="0" err="1"/>
              <a:t>geektrainer</a:t>
            </a:r>
            <a:endParaRPr lang="en-US" dirty="0"/>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90317" y="2842204"/>
            <a:ext cx="6480720" cy="2179058"/>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Similar design, different paradigm</a:t>
            </a:r>
          </a:p>
        </p:txBody>
      </p:sp>
      <p:grpSp>
        <p:nvGrpSpPr>
          <p:cNvPr id="3" name="Group 2"/>
          <p:cNvGrpSpPr/>
          <p:nvPr/>
        </p:nvGrpSpPr>
        <p:grpSpPr>
          <a:xfrm>
            <a:off x="274637" y="1432292"/>
            <a:ext cx="5601457" cy="4808170"/>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Traditional Application</a:t>
              </a:r>
            </a:p>
          </p:txBody>
        </p:sp>
        <p:sp>
          <p:nvSpPr>
            <p:cNvPr id="8" name="Rectangle 7"/>
            <p:cNvSpPr/>
            <p:nvPr/>
          </p:nvSpPr>
          <p:spPr>
            <a:xfrm>
              <a:off x="1302439"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Main Screen</a:t>
              </a:r>
            </a:p>
          </p:txBody>
        </p:sp>
        <p:sp>
          <p:nvSpPr>
            <p:cNvPr id="9" name="Rectangle 8"/>
            <p:cNvSpPr/>
            <p:nvPr/>
          </p:nvSpPr>
          <p:spPr>
            <a:xfrm>
              <a:off x="1302439"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Screen</a:t>
              </a:r>
            </a:p>
          </p:txBody>
        </p:sp>
        <p:sp>
          <p:nvSpPr>
            <p:cNvPr id="10" name="Rectangle 9"/>
            <p:cNvSpPr/>
            <p:nvPr/>
          </p:nvSpPr>
          <p:spPr>
            <a:xfrm>
              <a:off x="3573578"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Screen</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446837" y="1432292"/>
            <a:ext cx="5601457" cy="4808170"/>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Bot</a:t>
              </a:r>
            </a:p>
          </p:txBody>
        </p:sp>
        <p:sp>
          <p:nvSpPr>
            <p:cNvPr id="14" name="Rectangle 13"/>
            <p:cNvSpPr/>
            <p:nvPr/>
          </p:nvSpPr>
          <p:spPr>
            <a:xfrm>
              <a:off x="7525563"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Root Dialog</a:t>
              </a:r>
            </a:p>
          </p:txBody>
        </p:sp>
        <p:sp>
          <p:nvSpPr>
            <p:cNvPr id="15" name="Rectangle 14"/>
            <p:cNvSpPr/>
            <p:nvPr/>
          </p:nvSpPr>
          <p:spPr>
            <a:xfrm>
              <a:off x="7525563"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Dialog</a:t>
              </a:r>
            </a:p>
          </p:txBody>
        </p:sp>
        <p:sp>
          <p:nvSpPr>
            <p:cNvPr id="16" name="Rectangle 15"/>
            <p:cNvSpPr/>
            <p:nvPr/>
          </p:nvSpPr>
          <p:spPr>
            <a:xfrm>
              <a:off x="9796702"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Dialog</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32F76-0471-4465-8D55-A1401156D42D}"/>
              </a:ext>
            </a:extLst>
          </p:cNvPr>
          <p:cNvSpPr>
            <a:spLocks noGrp="1"/>
          </p:cNvSpPr>
          <p:nvPr>
            <p:ph type="title"/>
          </p:nvPr>
        </p:nvSpPr>
        <p:spPr/>
        <p:txBody>
          <a:bodyPr/>
          <a:lstStyle/>
          <a:p>
            <a:r>
              <a:rPr lang="en-US" dirty="0"/>
              <a:t>Project Murphy</a:t>
            </a:r>
          </a:p>
        </p:txBody>
      </p:sp>
    </p:spTree>
    <p:extLst>
      <p:ext uri="{BB962C8B-B14F-4D97-AF65-F5344CB8AC3E}">
        <p14:creationId xmlns:p14="http://schemas.microsoft.com/office/powerpoint/2010/main" val="120120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13679" y="2487620"/>
            <a:ext cx="2582687" cy="2302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t"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Bot web service</a:t>
            </a:r>
          </a:p>
        </p:txBody>
      </p:sp>
      <p:sp>
        <p:nvSpPr>
          <p:cNvPr id="7"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Your bot code</a:t>
            </a:r>
          </a:p>
        </p:txBody>
      </p:sp>
      <p:grpSp>
        <p:nvGrpSpPr>
          <p:cNvPr id="4" name="Connector Service"/>
          <p:cNvGrpSpPr/>
          <p:nvPr/>
        </p:nvGrpSpPr>
        <p:grpSpPr>
          <a:xfrm>
            <a:off x="2758538" y="1829616"/>
            <a:ext cx="6156256" cy="1809144"/>
            <a:chOff x="2758538" y="1829616"/>
            <a:chExt cx="6156256" cy="1809144"/>
          </a:xfrm>
        </p:grpSpPr>
        <p:sp>
          <p:nvSpPr>
            <p:cNvPr id="21" name="TextBox 20"/>
            <p:cNvSpPr txBox="1"/>
            <p:nvPr/>
          </p:nvSpPr>
          <p:spPr>
            <a:xfrm>
              <a:off x="5205865" y="1829616"/>
              <a:ext cx="2681419" cy="40011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Connector Service</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Message input &lt;&gt; output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State Management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400532" y="3938715"/>
            <a:ext cx="2667298" cy="2707456"/>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Other services, APIs,</a:t>
              </a:r>
            </a:p>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rPr>
                <a:t>etc</a:t>
              </a: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t>
              </a:r>
            </a:p>
          </p:txBody>
        </p:sp>
      </p:grpSp>
      <p:sp>
        <p:nvSpPr>
          <p:cNvPr id="31" name="TextBox 30"/>
          <p:cNvSpPr txBox="1"/>
          <p:nvPr/>
        </p:nvSpPr>
        <p:spPr>
          <a:xfrm>
            <a:off x="2743997" y="3039213"/>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Builder SDK</a:t>
            </a:r>
          </a:p>
        </p:txBody>
      </p:sp>
      <p:grpSp>
        <p:nvGrpSpPr>
          <p:cNvPr id="5" name="Cognitive Services"/>
          <p:cNvGrpSpPr/>
          <p:nvPr/>
        </p:nvGrpSpPr>
        <p:grpSpPr>
          <a:xfrm>
            <a:off x="2838585" y="3818699"/>
            <a:ext cx="6108490" cy="2836733"/>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Entity</a:t>
              </a:r>
              <a:b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b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Extraction</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Speech</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Vision/Face</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Natural Language</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Translation</a:t>
              </a:r>
            </a:p>
          </p:txBody>
        </p:sp>
        <p:sp>
          <p:nvSpPr>
            <p:cNvPr id="14" name="Rectangle 13"/>
            <p:cNvSpPr/>
            <p:nvPr/>
          </p:nvSpPr>
          <p:spPr>
            <a:xfrm>
              <a:off x="5227063" y="4599665"/>
              <a:ext cx="2775119" cy="338554"/>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Search</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Emotion</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Knowledge API</a:t>
              </a:r>
            </a:p>
          </p:txBody>
        </p:sp>
        <p:sp>
          <p:nvSpPr>
            <p:cNvPr id="19" name="Rectangle 18"/>
            <p:cNvSpPr/>
            <p:nvPr/>
          </p:nvSpPr>
          <p:spPr>
            <a:xfrm>
              <a:off x="8430254" y="5389004"/>
              <a:ext cx="433132" cy="52322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Segoe UI Light" panose="020B0502040204020203" pitchFamily="34" charset="0"/>
                </a:rPr>
                <a:t>…</a:t>
              </a:r>
              <a:endPar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mn-cs"/>
              </a:endParaRP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API, SDK calls</a:t>
              </a:r>
            </a:p>
          </p:txBody>
        </p:sp>
      </p:grpSp>
      <p:grpSp>
        <p:nvGrpSpPr>
          <p:cNvPr id="17" name="Channels"/>
          <p:cNvGrpSpPr/>
          <p:nvPr/>
        </p:nvGrpSpPr>
        <p:grpSpPr>
          <a:xfrm>
            <a:off x="8982903" y="888807"/>
            <a:ext cx="2824342" cy="5766626"/>
            <a:chOff x="8982903" y="888807"/>
            <a:chExt cx="2824342" cy="5766626"/>
          </a:xfrm>
        </p:grpSpPr>
        <p:sp>
          <p:nvSpPr>
            <p:cNvPr id="22" name="TextBox 21"/>
            <p:cNvSpPr txBox="1"/>
            <p:nvPr/>
          </p:nvSpPr>
          <p:spPr>
            <a:xfrm>
              <a:off x="9048156" y="888807"/>
              <a:ext cx="2759089" cy="33855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Conversation Canvas/Channels</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 x-ray of a typical bot</a:t>
            </a:r>
          </a:p>
        </p:txBody>
      </p:sp>
      <p:sp>
        <p:nvSpPr>
          <p:cNvPr id="68" name="Rectangle 67"/>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Bot Builder SDK</a:t>
            </a:r>
          </a:p>
        </p:txBody>
      </p:sp>
      <p:sp>
        <p:nvSpPr>
          <p:cNvPr id="69" name="Oval 68"/>
          <p:cNvSpPr/>
          <p:nvPr/>
        </p:nvSpPr>
        <p:spPr bwMode="auto">
          <a:xfrm>
            <a:off x="319245" y="2386083"/>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241475" y="2115956"/>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60437" y="1448228"/>
            <a:ext cx="3542445"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Your bot code goes here</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3176254"/>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type="body" sz="quarter" idx="10"/>
          </p:nvPr>
        </p:nvSpPr>
        <p:spPr>
          <a:xfrm>
            <a:off x="365760" y="1371600"/>
            <a:ext cx="11704320" cy="1501950"/>
          </a:xfrm>
        </p:spPr>
        <p:txBody>
          <a:bodyPr/>
          <a:lstStyle/>
          <a:p>
            <a:r>
              <a:rPr lang="en-US" dirty="0"/>
              <a:t>Address your core issues first</a:t>
            </a:r>
          </a:p>
          <a:p>
            <a:r>
              <a:rPr lang="en-US" dirty="0"/>
              <a:t>Determine if a different type of app might be appropriate</a:t>
            </a:r>
          </a:p>
          <a:p>
            <a:r>
              <a:rPr lang="en-US" dirty="0"/>
              <a:t>How will this be different from your existing website/mobile app/desktop app?</a:t>
            </a:r>
          </a:p>
        </p:txBody>
      </p:sp>
    </p:spTree>
    <p:extLst>
      <p:ext uri="{BB962C8B-B14F-4D97-AF65-F5344CB8AC3E}">
        <p14:creationId xmlns:p14="http://schemas.microsoft.com/office/powerpoint/2010/main" val="20737761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I'd like to search for a restaurant.</a:t>
            </a:r>
          </a:p>
        </p:txBody>
      </p:sp>
      <p:sp>
        <p:nvSpPr>
          <p:cNvPr id="3" name="Speech Bubble: Rectangle with Corners Rounded 2"/>
          <p:cNvSpPr/>
          <p:nvPr/>
        </p:nvSpPr>
        <p:spPr bwMode="auto">
          <a:xfrm>
            <a:off x="503237" y="1897062"/>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Sure thing! In what city did you want to search?</a:t>
            </a:r>
          </a:p>
        </p:txBody>
      </p:sp>
      <p:sp>
        <p:nvSpPr>
          <p:cNvPr id="4" name="Speech Bubble: Rectangle with Corners Rounded 3"/>
          <p:cNvSpPr/>
          <p:nvPr/>
        </p:nvSpPr>
        <p:spPr bwMode="auto">
          <a:xfrm>
            <a:off x="2789237" y="3497983"/>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San Francisco</a:t>
            </a:r>
          </a:p>
        </p:txBody>
      </p:sp>
      <p:sp>
        <p:nvSpPr>
          <p:cNvPr id="5" name="Speech Bubble: Rectangle with Corners Rounded 4"/>
          <p:cNvSpPr/>
          <p:nvPr/>
        </p:nvSpPr>
        <p:spPr bwMode="auto">
          <a:xfrm>
            <a:off x="427037" y="5098183"/>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What type of cuisine?</a:t>
            </a:r>
          </a:p>
        </p:txBody>
      </p:sp>
    </p:spTree>
    <p:extLst>
      <p:ext uri="{BB962C8B-B14F-4D97-AF65-F5344CB8AC3E}">
        <p14:creationId xmlns:p14="http://schemas.microsoft.com/office/powerpoint/2010/main" val="2512541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CEF1D-F9AD-4F58-87F6-76813256C36F}"/>
              </a:ext>
            </a:extLst>
          </p:cNvPr>
          <p:cNvSpPr>
            <a:spLocks noGrp="1"/>
          </p:cNvSpPr>
          <p:nvPr>
            <p:ph type="title"/>
          </p:nvPr>
        </p:nvSpPr>
        <p:spPr/>
        <p:txBody>
          <a:bodyPr/>
          <a:lstStyle/>
          <a:p>
            <a:r>
              <a:rPr lang="en-US" dirty="0"/>
              <a:t>Using the right interface</a:t>
            </a:r>
          </a:p>
        </p:txBody>
      </p:sp>
    </p:spTree>
    <p:extLst>
      <p:ext uri="{BB962C8B-B14F-4D97-AF65-F5344CB8AC3E}">
        <p14:creationId xmlns:p14="http://schemas.microsoft.com/office/powerpoint/2010/main" val="171244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Common patterns</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a:t>
            </a:r>
          </a:p>
        </p:txBody>
      </p:sp>
      <p:sp>
        <p:nvSpPr>
          <p:cNvPr id="6" name="Text Placeholder 5"/>
          <p:cNvSpPr>
            <a:spLocks noGrp="1"/>
          </p:cNvSpPr>
          <p:nvPr>
            <p:ph type="body" sz="quarter" idx="10"/>
          </p:nvPr>
        </p:nvSpPr>
        <p:spPr/>
        <p:txBody>
          <a:bodyPr/>
          <a:lstStyle/>
          <a:p>
            <a:pPr marL="0" indent="0">
              <a:buNone/>
            </a:pPr>
            <a:r>
              <a:rPr lang="en-US" sz="3200" dirty="0"/>
              <a:t>Bots that can reason over a corpus of data to find and return a piece of information </a:t>
            </a:r>
          </a:p>
          <a:p>
            <a:pPr marL="0" indent="0">
              <a:buNone/>
            </a:pPr>
            <a:endParaRPr lang="en-US" sz="3200" dirty="0"/>
          </a:p>
          <a:p>
            <a:pPr marL="0" indent="0">
              <a:buNone/>
            </a:pPr>
            <a:r>
              <a:rPr lang="en-US" sz="3200" dirty="0"/>
              <a:t>Event bots, Help Desk bots, Contact bots, etc.</a:t>
            </a:r>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FFFFFF"/>
                    </a:gs>
                    <a:gs pos="18182">
                      <a:srgbClr val="FFFFFF"/>
                    </a:gs>
                  </a:gsLst>
                  <a:lin ang="5400000" scaled="1"/>
                </a:gradFill>
                <a:effectLst/>
                <a:uLnTx/>
                <a:uFillTx/>
                <a:latin typeface="Segoe UI Semilight"/>
                <a:ea typeface="+mn-ea"/>
                <a:cs typeface="+mn-cs"/>
              </a:rPr>
              <a:t>#MSBuild</a:t>
            </a:r>
          </a:p>
        </p:txBody>
      </p:sp>
    </p:spTree>
    <p:extLst>
      <p:ext uri="{BB962C8B-B14F-4D97-AF65-F5344CB8AC3E}">
        <p14:creationId xmlns:p14="http://schemas.microsoft.com/office/powerpoint/2010/main" val="13461045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pt-BR" dirty="0"/>
              <a:t>Handoff to Human</a:t>
            </a:r>
            <a:endParaRPr lang="en-US" dirty="0"/>
          </a:p>
        </p:txBody>
      </p:sp>
      <p:sp>
        <p:nvSpPr>
          <p:cNvPr id="4" name="Title 16"/>
          <p:cNvSpPr txBox="1">
            <a:spLocks/>
          </p:cNvSpPr>
          <p:nvPr/>
        </p:nvSpPr>
        <p:spPr>
          <a:xfrm>
            <a:off x="310437" y="1314212"/>
            <a:ext cx="6593599"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Every company deals with this:</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Rectangle 1"/>
          <p:cNvSpPr/>
          <p:nvPr/>
        </p:nvSpPr>
        <p:spPr bwMode="auto">
          <a:xfrm>
            <a:off x="808037" y="2697162"/>
            <a:ext cx="1733266" cy="990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Customer call</a:t>
            </a:r>
          </a:p>
        </p:txBody>
      </p:sp>
      <p:sp>
        <p:nvSpPr>
          <p:cNvPr id="6" name="Rectangle 5"/>
          <p:cNvSpPr/>
          <p:nvPr/>
        </p:nvSpPr>
        <p:spPr bwMode="auto">
          <a:xfrm>
            <a:off x="3932237" y="2445317"/>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First triage/data collection</a:t>
            </a:r>
          </a:p>
        </p:txBody>
      </p:sp>
      <p:sp>
        <p:nvSpPr>
          <p:cNvPr id="7" name="Rectangle 6"/>
          <p:cNvSpPr/>
          <p:nvPr/>
        </p:nvSpPr>
        <p:spPr bwMode="auto">
          <a:xfrm>
            <a:off x="7742237" y="245721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Simple and repetitive solutions</a:t>
            </a:r>
          </a:p>
        </p:txBody>
      </p:sp>
      <p:sp>
        <p:nvSpPr>
          <p:cNvPr id="8" name="Rectangle 7"/>
          <p:cNvSpPr/>
          <p:nvPr/>
        </p:nvSpPr>
        <p:spPr bwMode="auto">
          <a:xfrm>
            <a:off x="7742237" y="471646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636837" y="3192462"/>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427503" y="3156730"/>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427503" y="4183062"/>
            <a:ext cx="1040690" cy="60960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Backchannel</a:t>
            </a:r>
          </a:p>
        </p:txBody>
      </p:sp>
      <p:sp>
        <p:nvSpPr>
          <p:cNvPr id="6" name="Text Placeholder 5"/>
          <p:cNvSpPr>
            <a:spLocks noGrp="1"/>
          </p:cNvSpPr>
          <p:nvPr>
            <p:ph type="body" sz="quarter" idx="10"/>
          </p:nvPr>
        </p:nvSpPr>
        <p:spPr/>
        <p:txBody>
          <a:bodyPr/>
          <a:lstStyle/>
          <a:p>
            <a:pPr marL="0" indent="0">
              <a:buNone/>
            </a:pPr>
            <a:r>
              <a:rPr lang="en-US" sz="3200"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The labs</a:t>
            </a:r>
          </a:p>
        </p:txBody>
      </p:sp>
    </p:spTree>
    <p:extLst>
      <p:ext uri="{BB962C8B-B14F-4D97-AF65-F5344CB8AC3E}">
        <p14:creationId xmlns:p14="http://schemas.microsoft.com/office/powerpoint/2010/main" val="7602024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the labs</a:t>
            </a:r>
          </a:p>
        </p:txBody>
      </p:sp>
      <p:sp>
        <p:nvSpPr>
          <p:cNvPr id="4" name="Text Placeholder 3"/>
          <p:cNvSpPr>
            <a:spLocks noGrp="1"/>
          </p:cNvSpPr>
          <p:nvPr>
            <p:ph type="body" sz="quarter" idx="10"/>
          </p:nvPr>
        </p:nvSpPr>
        <p:spPr>
          <a:xfrm>
            <a:off x="365760" y="1371600"/>
            <a:ext cx="11704320" cy="4090351"/>
          </a:xfrm>
        </p:spPr>
        <p:txBody>
          <a:bodyPr/>
          <a:lstStyle/>
          <a:p>
            <a:r>
              <a:rPr lang="en-US" dirty="0"/>
              <a:t>All based on real world scenarios</a:t>
            </a:r>
          </a:p>
          <a:p>
            <a:r>
              <a:rPr lang="en-US" dirty="0"/>
              <a:t>Blend of guided experience and hackfest</a:t>
            </a:r>
          </a:p>
          <a:p>
            <a:endParaRPr lang="en-US" dirty="0"/>
          </a:p>
          <a:p>
            <a:r>
              <a:rPr lang="en-US" dirty="0"/>
              <a:t>Each lab contains</a:t>
            </a:r>
          </a:p>
          <a:p>
            <a:pPr lvl="1"/>
            <a:r>
              <a:rPr lang="en-US" dirty="0"/>
              <a:t>Detailed user stories</a:t>
            </a:r>
          </a:p>
          <a:p>
            <a:pPr lvl="2"/>
            <a:r>
              <a:rPr lang="en-US" dirty="0"/>
              <a:t>High-level steps</a:t>
            </a:r>
          </a:p>
          <a:p>
            <a:pPr lvl="1"/>
            <a:r>
              <a:rPr lang="en-US" dirty="0"/>
              <a:t>Step by step instructions</a:t>
            </a:r>
          </a:p>
          <a:p>
            <a:pPr lvl="2"/>
            <a:r>
              <a:rPr lang="en-US" dirty="0"/>
              <a:t>If you feel unsure about what to do</a:t>
            </a:r>
          </a:p>
          <a:p>
            <a:pPr lvl="1"/>
            <a:r>
              <a:rPr lang="en-US" dirty="0"/>
              <a:t>Further challenges</a:t>
            </a:r>
          </a:p>
          <a:p>
            <a:pPr lvl="2"/>
            <a:r>
              <a:rPr lang="en-US" dirty="0"/>
              <a:t>Take your bot to the next level</a:t>
            </a:r>
          </a:p>
        </p:txBody>
      </p:sp>
    </p:spTree>
    <p:extLst>
      <p:ext uri="{BB962C8B-B14F-4D97-AF65-F5344CB8AC3E}">
        <p14:creationId xmlns:p14="http://schemas.microsoft.com/office/powerpoint/2010/main" val="23741607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B022-D918-4FF8-8572-48F8E56B9870}"/>
              </a:ext>
            </a:extLst>
          </p:cNvPr>
          <p:cNvSpPr>
            <a:spLocks noGrp="1"/>
          </p:cNvSpPr>
          <p:nvPr>
            <p:ph type="title"/>
          </p:nvPr>
        </p:nvSpPr>
        <p:spPr/>
        <p:txBody>
          <a:bodyPr/>
          <a:lstStyle/>
          <a:p>
            <a:pPr algn="ctr"/>
            <a:r>
              <a:rPr lang="en-US" dirty="0"/>
              <a:t>How did we get here?</a:t>
            </a:r>
          </a:p>
        </p:txBody>
      </p:sp>
    </p:spTree>
    <p:extLst>
      <p:ext uri="{BB962C8B-B14F-4D97-AF65-F5344CB8AC3E}">
        <p14:creationId xmlns:p14="http://schemas.microsoft.com/office/powerpoint/2010/main" val="37029119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Command Line</a:t>
            </a:r>
          </a:p>
        </p:txBody>
      </p:sp>
      <p:sp>
        <p:nvSpPr>
          <p:cNvPr id="6" name="Text Placeholder 5"/>
          <p:cNvSpPr>
            <a:spLocks noGrp="1"/>
          </p:cNvSpPr>
          <p:nvPr>
            <p:ph type="body" sz="quarter" idx="10"/>
          </p:nvPr>
        </p:nvSpPr>
        <p:spPr>
          <a:xfrm>
            <a:off x="274638" y="1628537"/>
            <a:ext cx="6879703" cy="738664"/>
          </a:xfrm>
        </p:spPr>
        <p:txBody>
          <a:bodyPr/>
          <a:lstStyle/>
          <a:p>
            <a:pPr>
              <a:spcBef>
                <a:spcPct val="20000"/>
              </a:spcBef>
            </a:pPr>
            <a:r>
              <a:rPr lang="en-US" sz="4000" dirty="0">
                <a:latin typeface="+mj-lt"/>
              </a:rPr>
              <a:t>Tell me what to do</a:t>
            </a:r>
          </a:p>
        </p:txBody>
      </p:sp>
      <p:sp>
        <p:nvSpPr>
          <p:cNvPr id="7" name="Text Placeholder 5"/>
          <p:cNvSpPr txBox="1">
            <a:spLocks/>
          </p:cNvSpPr>
          <p:nvPr/>
        </p:nvSpPr>
        <p:spPr>
          <a:xfrm>
            <a:off x="294109" y="2182533"/>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using a language you don’t know</a:t>
            </a:r>
          </a:p>
        </p:txBody>
      </p:sp>
      <p:sp>
        <p:nvSpPr>
          <p:cNvPr id="9" name="Text Placeholder 5"/>
          <p:cNvSpPr txBox="1">
            <a:spLocks/>
          </p:cNvSpPr>
          <p:nvPr/>
        </p:nvSpPr>
        <p:spPr>
          <a:xfrm>
            <a:off x="274638" y="3641278"/>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P.S. I will delete all your files if you get even the tiniest detail wrong.</a:t>
            </a:r>
          </a:p>
        </p:txBody>
      </p:sp>
      <p:grpSp>
        <p:nvGrpSpPr>
          <p:cNvPr id="15" name="Group 14"/>
          <p:cNvGrpSpPr/>
          <p:nvPr/>
        </p:nvGrpSpPr>
        <p:grpSpPr>
          <a:xfrm>
            <a:off x="6722293" y="594875"/>
            <a:ext cx="4464496" cy="5760640"/>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 name="TextBox 1">
            <a:extLst>
              <a:ext uri="{FF2B5EF4-FFF2-40B4-BE49-F238E27FC236}">
                <a16:creationId xmlns:a16="http://schemas.microsoft.com/office/drawing/2014/main" id="{EE70521C-5703-4F6A-97EF-34178E0AAEB6}"/>
              </a:ext>
            </a:extLst>
          </p:cNvPr>
          <p:cNvSpPr txBox="1"/>
          <p:nvPr/>
        </p:nvSpPr>
        <p:spPr>
          <a:xfrm>
            <a:off x="122237" y="1573137"/>
            <a:ext cx="6228928" cy="849463"/>
          </a:xfrm>
          <a:prstGeom prst="rect">
            <a:avLst/>
          </a:prstGeom>
        </p:spPr>
        <p:txBody>
          <a:bodyPr wrap="square" lIns="182880" tIns="146304" rIns="182880" bIns="146304" rtlCol="0">
            <a:spAutoFit/>
          </a:bodyPr>
          <a:lstStyle/>
          <a:p>
            <a:pPr>
              <a:lnSpc>
                <a:spcPct val="90000"/>
              </a:lnSpc>
              <a:spcAft>
                <a:spcPts val="600"/>
              </a:spcAft>
            </a:pPr>
            <a:r>
              <a:rPr lang="en-US" sz="4000" dirty="0">
                <a:gradFill>
                  <a:gsLst>
                    <a:gs pos="1250">
                      <a:schemeClr val="tx2"/>
                    </a:gs>
                    <a:gs pos="99000">
                      <a:schemeClr val="tx2"/>
                    </a:gs>
                  </a:gsLst>
                  <a:lin ang="5400000" scaled="0"/>
                </a:gradFill>
                <a:latin typeface="+mj-lt"/>
              </a:rPr>
              <a:t>Extremely powerful</a:t>
            </a:r>
          </a:p>
        </p:txBody>
      </p:sp>
      <p:sp>
        <p:nvSpPr>
          <p:cNvPr id="12" name="TextBox 11">
            <a:extLst>
              <a:ext uri="{FF2B5EF4-FFF2-40B4-BE49-F238E27FC236}">
                <a16:creationId xmlns:a16="http://schemas.microsoft.com/office/drawing/2014/main" id="{DDAF107E-752A-45D0-A315-DABE9BA3E36B}"/>
              </a:ext>
            </a:extLst>
          </p:cNvPr>
          <p:cNvSpPr txBox="1"/>
          <p:nvPr/>
        </p:nvSpPr>
        <p:spPr>
          <a:xfrm>
            <a:off x="122237" y="2182475"/>
            <a:ext cx="6228928" cy="1403461"/>
          </a:xfrm>
          <a:prstGeom prst="rect">
            <a:avLst/>
          </a:prstGeom>
        </p:spPr>
        <p:txBody>
          <a:bodyPr wrap="square" lIns="182880" tIns="146304" rIns="182880" bIns="146304" rtlCol="0">
            <a:spAutoFit/>
          </a:bodyPr>
          <a:lstStyle/>
          <a:p>
            <a:pPr>
              <a:lnSpc>
                <a:spcPct val="90000"/>
              </a:lnSpc>
              <a:spcAft>
                <a:spcPts val="600"/>
              </a:spcAft>
            </a:pPr>
            <a:r>
              <a:rPr lang="en-US" sz="4000" dirty="0">
                <a:gradFill>
                  <a:gsLst>
                    <a:gs pos="1250">
                      <a:schemeClr val="tx2"/>
                    </a:gs>
                    <a:gs pos="99000">
                      <a:schemeClr val="tx2"/>
                    </a:gs>
                  </a:gsLst>
                  <a:lin ang="5400000" scaled="0"/>
                </a:gradFill>
                <a:latin typeface="+mj-lt"/>
              </a:rPr>
              <a:t>Cut right to what you're looking for…</a:t>
            </a:r>
          </a:p>
        </p:txBody>
      </p:sp>
      <p:sp>
        <p:nvSpPr>
          <p:cNvPr id="13" name="TextBox 12">
            <a:extLst>
              <a:ext uri="{FF2B5EF4-FFF2-40B4-BE49-F238E27FC236}">
                <a16:creationId xmlns:a16="http://schemas.microsoft.com/office/drawing/2014/main" id="{E1FDB432-C9C8-440A-9142-DA0D0F26420A}"/>
              </a:ext>
            </a:extLst>
          </p:cNvPr>
          <p:cNvSpPr txBox="1"/>
          <p:nvPr/>
        </p:nvSpPr>
        <p:spPr>
          <a:xfrm>
            <a:off x="122237" y="3359450"/>
            <a:ext cx="6228928" cy="1403461"/>
          </a:xfrm>
          <a:prstGeom prst="rect">
            <a:avLst/>
          </a:prstGeom>
        </p:spPr>
        <p:txBody>
          <a:bodyPr wrap="square" lIns="182880" tIns="146304" rIns="182880" bIns="146304" rtlCol="0">
            <a:spAutoFit/>
          </a:bodyPr>
          <a:lstStyle/>
          <a:p>
            <a:pPr>
              <a:lnSpc>
                <a:spcPct val="90000"/>
              </a:lnSpc>
              <a:spcAft>
                <a:spcPts val="600"/>
              </a:spcAft>
            </a:pPr>
            <a:r>
              <a:rPr lang="en-US" sz="4000" dirty="0">
                <a:gradFill>
                  <a:gsLst>
                    <a:gs pos="1250">
                      <a:schemeClr val="tx2"/>
                    </a:gs>
                    <a:gs pos="99000">
                      <a:schemeClr val="tx2"/>
                    </a:gs>
                  </a:gsLst>
                  <a:lin ang="5400000" scaled="0"/>
                </a:gradFill>
                <a:latin typeface="+mj-lt"/>
              </a:rPr>
              <a:t>... if you know the right commands</a:t>
            </a: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6">
                                            <p:txEl>
                                              <p:pRg st="0" end="0"/>
                                            </p:txEl>
                                          </p:spTgt>
                                        </p:tgtEl>
                                      </p:cBhvr>
                                    </p:animEffect>
                                    <p:anim calcmode="lin" valueType="num">
                                      <p:cBhvr>
                                        <p:cTn id="19"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0" dur="1000"/>
                                        <p:tgtEl>
                                          <p:spTgt spid="6">
                                            <p:txEl>
                                              <p:pRg st="0" end="0"/>
                                            </p:txEl>
                                          </p:spTgt>
                                        </p:tgtEl>
                                        <p:attrNameLst>
                                          <p:attrName>ppt_y</p:attrName>
                                        </p:attrNameLst>
                                      </p:cBhvr>
                                      <p:tavLst>
                                        <p:tav tm="0">
                                          <p:val>
                                            <p:strVal val="ppt_y"/>
                                          </p:val>
                                        </p:tav>
                                        <p:tav tm="100000">
                                          <p:val>
                                            <p:strVal val="ppt_y+.1"/>
                                          </p:val>
                                        </p:tav>
                                      </p:tavLst>
                                    </p:anim>
                                    <p:set>
                                      <p:cBhvr>
                                        <p:cTn id="21" dur="1" fill="hold">
                                          <p:stCondLst>
                                            <p:cond delay="999"/>
                                          </p:stCondLst>
                                        </p:cTn>
                                        <p:tgtEl>
                                          <p:spTgt spid="6">
                                            <p:txEl>
                                              <p:pRg st="0" end="0"/>
                                            </p:txEl>
                                          </p:spTgt>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par>
                                <p:cTn id="27" presetID="42" presetClass="exit" presetSubtype="0" fill="hold" grpId="1" nodeType="withEffect">
                                  <p:stCondLst>
                                    <p:cond delay="0"/>
                                  </p:stCondLst>
                                  <p:childTnLst>
                                    <p:animEffect transition="out" filter="fade">
                                      <p:cBhvr>
                                        <p:cTn id="28" dur="1000"/>
                                        <p:tgtEl>
                                          <p:spTgt spid="9"/>
                                        </p:tgtEl>
                                      </p:cBhvr>
                                    </p:animEffect>
                                    <p:anim calcmode="lin" valueType="num">
                                      <p:cBhvr>
                                        <p:cTn id="29" dur="1000"/>
                                        <p:tgtEl>
                                          <p:spTgt spid="9"/>
                                        </p:tgtEl>
                                        <p:attrNameLst>
                                          <p:attrName>ppt_x</p:attrName>
                                        </p:attrNameLst>
                                      </p:cBhvr>
                                      <p:tavLst>
                                        <p:tav tm="0">
                                          <p:val>
                                            <p:strVal val="ppt_x"/>
                                          </p:val>
                                        </p:tav>
                                        <p:tav tm="100000">
                                          <p:val>
                                            <p:strVal val="ppt_x"/>
                                          </p:val>
                                        </p:tav>
                                      </p:tavLst>
                                    </p:anim>
                                    <p:anim calcmode="lin" valueType="num">
                                      <p:cBhvr>
                                        <p:cTn id="30" dur="1000"/>
                                        <p:tgtEl>
                                          <p:spTgt spid="9"/>
                                        </p:tgtEl>
                                        <p:attrNameLst>
                                          <p:attrName>ppt_y</p:attrName>
                                        </p:attrNameLst>
                                      </p:cBhvr>
                                      <p:tavLst>
                                        <p:tav tm="0">
                                          <p:val>
                                            <p:strVal val="ppt_y"/>
                                          </p:val>
                                        </p:tav>
                                        <p:tav tm="100000">
                                          <p:val>
                                            <p:strVal val="ppt_y+.1"/>
                                          </p:val>
                                        </p:tav>
                                      </p:tavLst>
                                    </p:anim>
                                    <p:set>
                                      <p:cBhvr>
                                        <p:cTn id="31" dur="1" fill="hold">
                                          <p:stCondLst>
                                            <p:cond delay="9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2"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302508"/>
            <a:ext cx="11889564" cy="917575"/>
          </a:xfrm>
        </p:spPr>
        <p:txBody>
          <a:bodyPr/>
          <a:lstStyle/>
          <a:p>
            <a:r>
              <a:rPr lang="en-US" dirty="0"/>
              <a:t>Menus</a:t>
            </a:r>
          </a:p>
        </p:txBody>
      </p:sp>
      <p:sp>
        <p:nvSpPr>
          <p:cNvPr id="6" name="Text Placeholder 5"/>
          <p:cNvSpPr>
            <a:spLocks noGrp="1"/>
          </p:cNvSpPr>
          <p:nvPr>
            <p:ph type="body" sz="quarter" idx="10"/>
          </p:nvPr>
        </p:nvSpPr>
        <p:spPr>
          <a:xfrm>
            <a:off x="274637" y="1457858"/>
            <a:ext cx="4791470" cy="1292662"/>
          </a:xfrm>
        </p:spPr>
        <p:txBody>
          <a:bodyPr/>
          <a:lstStyle/>
          <a:p>
            <a:r>
              <a:rPr lang="en-US" sz="4000" dirty="0">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74637" y="3045518"/>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74638" y="4029191"/>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err="1">
                <a:latin typeface="Segoe UI Light" panose="020B0502040204020203" pitchFamily="34" charset="0"/>
                <a:cs typeface="Segoe UI Light" panose="020B0502040204020203" pitchFamily="34" charset="0"/>
              </a:rPr>
              <a:t>Yo</a:t>
            </a:r>
            <a:r>
              <a:rPr lang="en-US" dirty="0">
                <a:latin typeface="Segoe UI Light" panose="020B0502040204020203" pitchFamily="34" charset="0"/>
                <a:cs typeface="Segoe UI Light" panose="020B0502040204020203" pitchFamily="34" charset="0"/>
              </a:rPr>
              <a:t>, I heard you liked options so here are some options for your options</a:t>
            </a:r>
          </a:p>
        </p:txBody>
      </p:sp>
      <p:pic>
        <p:nvPicPr>
          <p:cNvPr id="14" name="Picture 13"/>
          <p:cNvPicPr>
            <a:picLocks noChangeAspect="1"/>
          </p:cNvPicPr>
          <p:nvPr/>
        </p:nvPicPr>
        <p:blipFill>
          <a:blip r:embed="rId3"/>
          <a:stretch>
            <a:fillRect/>
          </a:stretch>
        </p:blipFill>
        <p:spPr>
          <a:xfrm>
            <a:off x="4909119" y="1533131"/>
            <a:ext cx="7204195" cy="4641794"/>
          </a:xfrm>
          <a:prstGeom prst="rect">
            <a:avLst/>
          </a:prstGeom>
        </p:spPr>
      </p:pic>
      <p:pic>
        <p:nvPicPr>
          <p:cNvPr id="16" name="Picture 15"/>
          <p:cNvPicPr>
            <a:picLocks noChangeAspect="1"/>
          </p:cNvPicPr>
          <p:nvPr/>
        </p:nvPicPr>
        <p:blipFill>
          <a:blip r:embed="rId4"/>
          <a:stretch>
            <a:fillRect/>
          </a:stretch>
        </p:blipFill>
        <p:spPr>
          <a:xfrm>
            <a:off x="4909119" y="1533131"/>
            <a:ext cx="7228754" cy="4641794"/>
          </a:xfrm>
          <a:prstGeom prst="rect">
            <a:avLst/>
          </a:prstGeom>
        </p:spPr>
      </p:pic>
      <p:pic>
        <p:nvPicPr>
          <p:cNvPr id="18" name="Picture 17"/>
          <p:cNvPicPr>
            <a:picLocks noChangeAspect="1"/>
          </p:cNvPicPr>
          <p:nvPr/>
        </p:nvPicPr>
        <p:blipFill rotWithShape="1">
          <a:blip r:embed="rId5"/>
          <a:srcRect l="-346" t="9" r="-346" b="9"/>
          <a:stretch/>
        </p:blipFill>
        <p:spPr>
          <a:xfrm>
            <a:off x="4886115" y="1555416"/>
            <a:ext cx="7255379" cy="4626023"/>
          </a:xfrm>
          <a:prstGeom prst="rect">
            <a:avLst/>
          </a:prstGeom>
        </p:spPr>
      </p:pic>
      <p:sp>
        <p:nvSpPr>
          <p:cNvPr id="10" name="Text Placeholder 5">
            <a:extLst>
              <a:ext uri="{FF2B5EF4-FFF2-40B4-BE49-F238E27FC236}">
                <a16:creationId xmlns:a16="http://schemas.microsoft.com/office/drawing/2014/main" id="{3072E870-56A1-4033-B098-F32815C5BE33}"/>
              </a:ext>
            </a:extLst>
          </p:cNvPr>
          <p:cNvSpPr txBox="1">
            <a:spLocks/>
          </p:cNvSpPr>
          <p:nvPr/>
        </p:nvSpPr>
        <p:spPr>
          <a:xfrm>
            <a:off x="274637" y="1451344"/>
            <a:ext cx="4791470" cy="750518"/>
          </a:xfrm>
          <a:prstGeom prst="rect">
            <a:avLst/>
          </a:prstGeom>
        </p:spPr>
        <p:txBody>
          <a:bodyPr vert="horz" wrap="square" lIns="91440" tIns="91440" rIns="91440" bIns="91440"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latin typeface="Segoe UI Light" panose="020B0502040204020203" pitchFamily="34" charset="0"/>
                <a:cs typeface="Segoe UI Light" panose="020B0502040204020203" pitchFamily="34" charset="0"/>
              </a:rPr>
              <a:t>Nice for novices</a:t>
            </a:r>
          </a:p>
        </p:txBody>
      </p:sp>
      <p:sp>
        <p:nvSpPr>
          <p:cNvPr id="11" name="Text Placeholder 5">
            <a:extLst>
              <a:ext uri="{FF2B5EF4-FFF2-40B4-BE49-F238E27FC236}">
                <a16:creationId xmlns:a16="http://schemas.microsoft.com/office/drawing/2014/main" id="{AFEFD413-244E-4BD8-886F-0BD6ECF61F11}"/>
              </a:ext>
            </a:extLst>
          </p:cNvPr>
          <p:cNvSpPr txBox="1">
            <a:spLocks/>
          </p:cNvSpPr>
          <p:nvPr/>
        </p:nvSpPr>
        <p:spPr>
          <a:xfrm>
            <a:off x="274637" y="2057864"/>
            <a:ext cx="4791470" cy="750518"/>
          </a:xfrm>
          <a:prstGeom prst="rect">
            <a:avLst/>
          </a:prstGeom>
        </p:spPr>
        <p:txBody>
          <a:bodyPr vert="horz" wrap="square" lIns="91440" tIns="91440" rIns="91440" bIns="91440"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latin typeface="Segoe UI Light" panose="020B0502040204020203" pitchFamily="34" charset="0"/>
                <a:cs typeface="Segoe UI Light" panose="020B0502040204020203" pitchFamily="34" charset="0"/>
              </a:rPr>
              <a:t>Everything is right there, out in the open…</a:t>
            </a:r>
          </a:p>
        </p:txBody>
      </p:sp>
      <p:sp>
        <p:nvSpPr>
          <p:cNvPr id="12" name="Text Placeholder 5">
            <a:extLst>
              <a:ext uri="{FF2B5EF4-FFF2-40B4-BE49-F238E27FC236}">
                <a16:creationId xmlns:a16="http://schemas.microsoft.com/office/drawing/2014/main" id="{F3F45F88-3990-4FDE-B7DE-CAF42AAC16A6}"/>
              </a:ext>
            </a:extLst>
          </p:cNvPr>
          <p:cNvSpPr txBox="1">
            <a:spLocks/>
          </p:cNvSpPr>
          <p:nvPr/>
        </p:nvSpPr>
        <p:spPr>
          <a:xfrm>
            <a:off x="298975" y="3784182"/>
            <a:ext cx="4791470" cy="750518"/>
          </a:xfrm>
          <a:prstGeom prst="rect">
            <a:avLst/>
          </a:prstGeom>
        </p:spPr>
        <p:txBody>
          <a:bodyPr vert="horz" wrap="square" lIns="91440" tIns="91440" rIns="91440" bIns="91440"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latin typeface="Segoe UI Light" panose="020B0502040204020203" pitchFamily="34" charset="0"/>
                <a:cs typeface="Segoe UI Light" panose="020B0502040204020203" pitchFamily="34" charset="0"/>
              </a:rPr>
              <a:t>… if you can find it</a:t>
            </a:r>
          </a:p>
        </p:txBody>
      </p:sp>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0"/>
                                  </p:stCondLst>
                                  <p:childTnLst>
                                    <p:animEffect transition="out" filter="fade">
                                      <p:cBhvr>
                                        <p:cTn id="24" dur="1000"/>
                                        <p:tgtEl>
                                          <p:spTgt spid="6">
                                            <p:txEl>
                                              <p:pRg st="0" end="0"/>
                                            </p:txEl>
                                          </p:spTgt>
                                        </p:tgtEl>
                                      </p:cBhvr>
                                    </p:animEffect>
                                    <p:anim calcmode="lin" valueType="num">
                                      <p:cBhvr>
                                        <p:cTn id="25"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6" dur="1000"/>
                                        <p:tgtEl>
                                          <p:spTgt spid="6">
                                            <p:txEl>
                                              <p:pRg st="0" end="0"/>
                                            </p:txEl>
                                          </p:spTgt>
                                        </p:tgtEl>
                                        <p:attrNameLst>
                                          <p:attrName>ppt_y</p:attrName>
                                        </p:attrNameLst>
                                      </p:cBhvr>
                                      <p:tavLst>
                                        <p:tav tm="0">
                                          <p:val>
                                            <p:strVal val="ppt_y"/>
                                          </p:val>
                                        </p:tav>
                                        <p:tav tm="100000">
                                          <p:val>
                                            <p:strVal val="ppt_y+.1"/>
                                          </p:val>
                                        </p:tav>
                                      </p:tavLst>
                                    </p:anim>
                                    <p:set>
                                      <p:cBhvr>
                                        <p:cTn id="27" dur="1" fill="hold">
                                          <p:stCondLst>
                                            <p:cond delay="999"/>
                                          </p:stCondLst>
                                        </p:cTn>
                                        <p:tgtEl>
                                          <p:spTgt spid="6">
                                            <p:txEl>
                                              <p:pRg st="0" end="0"/>
                                            </p:txEl>
                                          </p:spTgt>
                                        </p:tgtEl>
                                        <p:attrNameLst>
                                          <p:attrName>style.visibility</p:attrName>
                                        </p:attrNameLst>
                                      </p:cBhvr>
                                      <p:to>
                                        <p:strVal val="hidden"/>
                                      </p:to>
                                    </p:set>
                                  </p:childTnLst>
                                </p:cTn>
                              </p:par>
                              <p:par>
                                <p:cTn id="28" presetID="42" presetClass="exit" presetSubtype="0" fill="hold" grpId="1" nodeType="withEffect">
                                  <p:stCondLst>
                                    <p:cond delay="0"/>
                                  </p:stCondLst>
                                  <p:childTnLst>
                                    <p:animEffect transition="out" filter="fade">
                                      <p:cBhvr>
                                        <p:cTn id="29" dur="1000"/>
                                        <p:tgtEl>
                                          <p:spTgt spid="7"/>
                                        </p:tgtEl>
                                      </p:cBhvr>
                                    </p:animEffect>
                                    <p:anim calcmode="lin" valueType="num">
                                      <p:cBhvr>
                                        <p:cTn id="30" dur="1000"/>
                                        <p:tgtEl>
                                          <p:spTgt spid="7"/>
                                        </p:tgtEl>
                                        <p:attrNameLst>
                                          <p:attrName>ppt_x</p:attrName>
                                        </p:attrNameLst>
                                      </p:cBhvr>
                                      <p:tavLst>
                                        <p:tav tm="0">
                                          <p:val>
                                            <p:strVal val="ppt_x"/>
                                          </p:val>
                                        </p:tav>
                                        <p:tav tm="100000">
                                          <p:val>
                                            <p:strVal val="ppt_x"/>
                                          </p:val>
                                        </p:tav>
                                      </p:tavLst>
                                    </p:anim>
                                    <p:anim calcmode="lin" valueType="num">
                                      <p:cBhvr>
                                        <p:cTn id="31" dur="1000"/>
                                        <p:tgtEl>
                                          <p:spTgt spid="7"/>
                                        </p:tgtEl>
                                        <p:attrNameLst>
                                          <p:attrName>ppt_y</p:attrName>
                                        </p:attrNameLst>
                                      </p:cBhvr>
                                      <p:tavLst>
                                        <p:tav tm="0">
                                          <p:val>
                                            <p:strVal val="ppt_y"/>
                                          </p:val>
                                        </p:tav>
                                        <p:tav tm="100000">
                                          <p:val>
                                            <p:strVal val="ppt_y+.1"/>
                                          </p:val>
                                        </p:tav>
                                      </p:tavLst>
                                    </p:anim>
                                    <p:set>
                                      <p:cBhvr>
                                        <p:cTn id="32" dur="1" fill="hold">
                                          <p:stCondLst>
                                            <p:cond delay="999"/>
                                          </p:stCondLst>
                                        </p:cTn>
                                        <p:tgtEl>
                                          <p:spTgt spid="7"/>
                                        </p:tgtEl>
                                        <p:attrNameLst>
                                          <p:attrName>style.visibility</p:attrName>
                                        </p:attrNameLst>
                                      </p:cBhvr>
                                      <p:to>
                                        <p:strVal val="hidden"/>
                                      </p:to>
                                    </p:set>
                                  </p:childTnLst>
                                </p:cTn>
                              </p:par>
                              <p:par>
                                <p:cTn id="33" presetID="42" presetClass="exit" presetSubtype="0" fill="hold" grpId="1" nodeType="withEffect">
                                  <p:stCondLst>
                                    <p:cond delay="0"/>
                                  </p:stCondLst>
                                  <p:childTnLst>
                                    <p:animEffect transition="out" filter="fade">
                                      <p:cBhvr>
                                        <p:cTn id="34" dur="1000"/>
                                        <p:tgtEl>
                                          <p:spTgt spid="9"/>
                                        </p:tgtEl>
                                      </p:cBhvr>
                                    </p:animEffect>
                                    <p:anim calcmode="lin" valueType="num">
                                      <p:cBhvr>
                                        <p:cTn id="35" dur="1000"/>
                                        <p:tgtEl>
                                          <p:spTgt spid="9"/>
                                        </p:tgtEl>
                                        <p:attrNameLst>
                                          <p:attrName>ppt_x</p:attrName>
                                        </p:attrNameLst>
                                      </p:cBhvr>
                                      <p:tavLst>
                                        <p:tav tm="0">
                                          <p:val>
                                            <p:strVal val="ppt_x"/>
                                          </p:val>
                                        </p:tav>
                                        <p:tav tm="100000">
                                          <p:val>
                                            <p:strVal val="ppt_x"/>
                                          </p:val>
                                        </p:tav>
                                      </p:tavLst>
                                    </p:anim>
                                    <p:anim calcmode="lin" valueType="num">
                                      <p:cBhvr>
                                        <p:cTn id="36" dur="1000"/>
                                        <p:tgtEl>
                                          <p:spTgt spid="9"/>
                                        </p:tgtEl>
                                        <p:attrNameLst>
                                          <p:attrName>ppt_y</p:attrName>
                                        </p:attrNameLst>
                                      </p:cBhvr>
                                      <p:tavLst>
                                        <p:tav tm="0">
                                          <p:val>
                                            <p:strVal val="ppt_y"/>
                                          </p:val>
                                        </p:tav>
                                        <p:tav tm="100000">
                                          <p:val>
                                            <p:strVal val="ppt_y+.1"/>
                                          </p:val>
                                        </p:tav>
                                      </p:tavLst>
                                    </p:anim>
                                    <p:set>
                                      <p:cBhvr>
                                        <p:cTn id="37" dur="1" fill="hold">
                                          <p:stCondLst>
                                            <p:cond delay="9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10" grpId="0" build="p"/>
      <p:bldP spid="11"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Websites</a:t>
            </a:r>
          </a:p>
        </p:txBody>
      </p:sp>
      <p:sp>
        <p:nvSpPr>
          <p:cNvPr id="6" name="Text Placeholder 5"/>
          <p:cNvSpPr>
            <a:spLocks noGrp="1"/>
          </p:cNvSpPr>
          <p:nvPr>
            <p:ph type="body" sz="quarter" idx="10"/>
          </p:nvPr>
        </p:nvSpPr>
        <p:spPr>
          <a:xfrm>
            <a:off x="274637" y="1181098"/>
            <a:ext cx="4791470" cy="1846659"/>
          </a:xfrm>
        </p:spPr>
        <p:txBody>
          <a:bodyPr/>
          <a:lstStyle/>
          <a:p>
            <a:r>
              <a:rPr lang="en-US" sz="4000" dirty="0">
                <a:latin typeface="+mj-lt"/>
              </a:rPr>
              <a:t>Good luck finding what you’re looking for.</a:t>
            </a:r>
          </a:p>
        </p:txBody>
      </p:sp>
      <p:sp>
        <p:nvSpPr>
          <p:cNvPr id="7" name="Text Placeholder 5"/>
          <p:cNvSpPr txBox="1">
            <a:spLocks/>
          </p:cNvSpPr>
          <p:nvPr/>
        </p:nvSpPr>
        <p:spPr>
          <a:xfrm>
            <a:off x="241980" y="3076001"/>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Keep looking, it’s there somewhere.</a:t>
            </a:r>
          </a:p>
        </p:txBody>
      </p:sp>
      <p:sp>
        <p:nvSpPr>
          <p:cNvPr id="8" name="Text Placeholder 5"/>
          <p:cNvSpPr txBox="1">
            <a:spLocks/>
          </p:cNvSpPr>
          <p:nvPr/>
        </p:nvSpPr>
        <p:spPr>
          <a:xfrm>
            <a:off x="274637" y="5203815"/>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over again with the next website.</a:t>
            </a:r>
          </a:p>
        </p:txBody>
      </p:sp>
      <p:sp>
        <p:nvSpPr>
          <p:cNvPr id="9" name="Text Placeholder 5"/>
          <p:cNvSpPr txBox="1">
            <a:spLocks/>
          </p:cNvSpPr>
          <p:nvPr/>
        </p:nvSpPr>
        <p:spPr>
          <a:xfrm>
            <a:off x="241980" y="4416907"/>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061" y="184893"/>
            <a:ext cx="7403812" cy="6994525"/>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5CBBD2-0B65-4668-8409-B3DFFA1F820B}"/>
              </a:ext>
            </a:extLst>
          </p:cNvPr>
          <p:cNvSpPr>
            <a:spLocks noGrp="1"/>
          </p:cNvSpPr>
          <p:nvPr>
            <p:ph type="title"/>
          </p:nvPr>
        </p:nvSpPr>
        <p:spPr/>
        <p:txBody>
          <a:bodyPr/>
          <a:lstStyle/>
          <a:p>
            <a:pPr algn="ctr"/>
            <a:r>
              <a:rPr lang="en-US" dirty="0"/>
              <a:t>So why now?</a:t>
            </a:r>
          </a:p>
        </p:txBody>
      </p:sp>
    </p:spTree>
    <p:extLst>
      <p:ext uri="{BB962C8B-B14F-4D97-AF65-F5344CB8AC3E}">
        <p14:creationId xmlns:p14="http://schemas.microsoft.com/office/powerpoint/2010/main" val="1625971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the pop up &lt;strong&gt;play&lt;/strong&gt; feature allows users to &lt;strong&gt;play&lt;/strong&gt; a video anywhere on the"/>
          <p:cNvPicPr>
            <a:picLocks noChangeAspect="1"/>
          </p:cNvPicPr>
          <p:nvPr/>
        </p:nvPicPr>
        <p:blipFill>
          <a:blip r:embed="rId2"/>
          <a:stretch>
            <a:fillRect/>
          </a:stretch>
        </p:blipFill>
        <p:spPr>
          <a:xfrm>
            <a:off x="-1" y="-25167"/>
            <a:ext cx="12436475" cy="8285801"/>
          </a:xfrm>
          <a:prstGeom prst="rect">
            <a:avLst/>
          </a:prstGeom>
        </p:spPr>
      </p:pic>
    </p:spTree>
    <p:extLst>
      <p:ext uri="{BB962C8B-B14F-4D97-AF65-F5344CB8AC3E}">
        <p14:creationId xmlns:p14="http://schemas.microsoft.com/office/powerpoint/2010/main" val="3164866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834994" y="2174417"/>
            <a:ext cx="8712968" cy="406601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LET’S MAKE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102" normalizeH="0" baseline="0" noProof="0" dirty="0">
                <a:ln w="3175">
                  <a:noFill/>
                </a:ln>
                <a:gradFill>
                  <a:gsLst>
                    <a:gs pos="1250">
                      <a:prstClr val="white"/>
                    </a:gs>
                    <a:gs pos="100000">
                      <a:prstClr val="white"/>
                    </a:gs>
                  </a:gsLst>
                  <a:lin ang="5400000" scaled="0"/>
                </a:gradFill>
                <a:effectLst/>
                <a:uLnTx/>
                <a:uFillTx/>
                <a:latin typeface="+mn-lt"/>
                <a:ea typeface="+mn-ea"/>
                <a:cs typeface="Segoe UI" pitchFamily="34" charset="0"/>
              </a:rPr>
              <a:t>THE COMPUTER</a:t>
            </a: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 </a:t>
            </a:r>
            <a:b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b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FIGURE OUT YOU</a:t>
            </a:r>
          </a:p>
        </p:txBody>
      </p:sp>
      <p:sp>
        <p:nvSpPr>
          <p:cNvPr id="17" name="Title 16"/>
          <p:cNvSpPr>
            <a:spLocks noGrp="1"/>
          </p:cNvSpPr>
          <p:nvPr>
            <p:ph type="title" idx="4294967295"/>
          </p:nvPr>
        </p:nvSpPr>
        <p:spPr>
          <a:xfrm>
            <a:off x="2834994" y="1269356"/>
            <a:ext cx="8135938" cy="4065588"/>
          </a:xfrm>
        </p:spPr>
        <p:txBody>
          <a:bodyPr/>
          <a:lstStyle/>
          <a:p>
            <a:r>
              <a:rPr lang="en-US" sz="6600" dirty="0">
                <a:solidFill>
                  <a:schemeClr val="tx1"/>
                </a:solidFill>
              </a:rPr>
              <a:t>IT’S YOUR JOB TO FIGURE OUT </a:t>
            </a:r>
            <a:br>
              <a:rPr lang="en-US" sz="6600" dirty="0">
                <a:solidFill>
                  <a:schemeClr val="tx1"/>
                </a:solidFill>
              </a:rPr>
            </a:br>
            <a:r>
              <a:rPr lang="en-US" sz="6600" b="1" dirty="0">
                <a:solidFill>
                  <a:schemeClr val="tx1"/>
                </a:solidFill>
                <a:latin typeface="+mn-lt"/>
              </a:rPr>
              <a:t>THE COMPUTER</a:t>
            </a:r>
          </a:p>
        </p:txBody>
      </p:sp>
      <p:sp>
        <p:nvSpPr>
          <p:cNvPr id="3" name="Rectangle 2"/>
          <p:cNvSpPr/>
          <p:nvPr/>
        </p:nvSpPr>
        <p:spPr>
          <a:xfrm>
            <a:off x="2887947" y="3027478"/>
            <a:ext cx="7588835" cy="1107996"/>
          </a:xfrm>
          <a:prstGeom prst="rect">
            <a:avLst/>
          </a:prstGeom>
        </p:spPr>
        <p:txBody>
          <a:bodyPr wrap="square">
            <a:spAutoFit/>
          </a:bodyPr>
          <a:lstStyle/>
          <a:p>
            <a:r>
              <a:rPr lang="en-US" sz="6600" b="1" spc="-102"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53d73d2-368b-429e-b817-1324eec1382c" Revision="1" Stencil="7276b9ef-3953-4dce-a89b-ed85f20b8b93" StencilVersion="1.0"/>
</Control>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ontrol xmlns="http://schemas.microsoft.com/VisualStudio/2011/storyboarding/control">
  <Id Name="fb22c541-ded0-47fa-8877-83a4c2d16227"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d69996e1-3d61-4686-9b63-f1b855c596ab" Revision="1" Stencil="7276b9ef-3953-4dce-a89b-ed85f20b8b93" StencilVersion="1.0"/>
</Control>
</file>

<file path=customXml/item1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7.xml><?xml version="1.0" encoding="utf-8"?>
<Control xmlns="http://schemas.microsoft.com/VisualStudio/2011/storyboarding/control">
  <Id Name="a2191c86-fc50-4add-948c-129f6b5a88d8"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fb22c541-ded0-47fa-8877-83a4c2d16227"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d69996e1-3d61-4686-9b63-f1b855c596ab" Revision="1" Stencil="7276b9ef-3953-4dce-a89b-ed85f20b8b93" StencilVersion="1.0"/>
</Control>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0.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1.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2.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3.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4.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5.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6.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1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8.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2.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5.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6.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7.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8.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9.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2607</TotalTime>
  <Words>1018</Words>
  <Application>Microsoft Office PowerPoint</Application>
  <PresentationFormat>Custom</PresentationFormat>
  <Paragraphs>176</Paragraphs>
  <Slides>29</Slides>
  <Notes>17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Consolas</vt:lpstr>
      <vt:lpstr>Segoe UI</vt:lpstr>
      <vt:lpstr>Segoe UI Light</vt:lpstr>
      <vt:lpstr>Segoe UI Semilight</vt:lpstr>
      <vt:lpstr>Wingdings</vt:lpstr>
      <vt:lpstr>WHITE TEMPLATE</vt:lpstr>
      <vt:lpstr>Bots in the real world</vt:lpstr>
      <vt:lpstr>PowerPoint Presentation</vt:lpstr>
      <vt:lpstr>How did we get here?</vt:lpstr>
      <vt:lpstr>Command Line</vt:lpstr>
      <vt:lpstr>Menus</vt:lpstr>
      <vt:lpstr>Websites</vt:lpstr>
      <vt:lpstr>So why now?</vt:lpstr>
      <vt:lpstr>PowerPoint Presentation</vt:lpstr>
      <vt:lpstr>IT’S YOUR JOB TO FIGURE OUT  THE COMPUTER</vt:lpstr>
      <vt:lpstr>PowerPoint Presentation</vt:lpstr>
      <vt:lpstr>What is a bot?</vt:lpstr>
      <vt:lpstr>A bot is an app </vt:lpstr>
      <vt:lpstr>Similar design, different paradigm</vt:lpstr>
      <vt:lpstr>Project Murphy</vt:lpstr>
      <vt:lpstr>PowerPoint Presentation</vt:lpstr>
      <vt:lpstr>A bot is an app with a little more humanity</vt:lpstr>
      <vt:lpstr>But... Do you really need a bot?</vt:lpstr>
      <vt:lpstr>Bots don’t inherently solve all problems</vt:lpstr>
      <vt:lpstr>Anti-pattern: Canvas/input mismatch</vt:lpstr>
      <vt:lpstr>Anti-pattern: Canvas/input mismatch</vt:lpstr>
      <vt:lpstr>Anti-pattern: Canvas/input mismatch</vt:lpstr>
      <vt:lpstr>Using the right interface</vt:lpstr>
      <vt:lpstr>Common patterns</vt:lpstr>
      <vt:lpstr>Knowledge Base Bots</vt:lpstr>
      <vt:lpstr>Handoff to Human</vt:lpstr>
      <vt:lpstr>Backchannel</vt:lpstr>
      <vt:lpstr>The labs</vt:lpstr>
      <vt:lpstr>Introducing the labs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Brij Raj Singh (CSE)</cp:lastModifiedBy>
  <cp:revision>221</cp:revision>
  <dcterms:created xsi:type="dcterms:W3CDTF">2015-06-04T21:40:17Z</dcterms:created>
  <dcterms:modified xsi:type="dcterms:W3CDTF">2018-08-05T09:42:04Z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brsingh@microsoft.com</vt:lpwstr>
  </property>
  <property fmtid="{D5CDD505-2E9C-101B-9397-08002B2CF9AE}" pid="14" name="MSIP_Label_f42aa342-8706-4288-bd11-ebb85995028c_SetDate">
    <vt:lpwstr>2018-08-05T09:42:03.8764069Z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